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59" r:id="rId5"/>
    <p:sldId id="266" r:id="rId6"/>
    <p:sldId id="260" r:id="rId7"/>
    <p:sldId id="262" r:id="rId8"/>
    <p:sldId id="263" r:id="rId9"/>
    <p:sldId id="257" r:id="rId10"/>
    <p:sldId id="261"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8587F6-8B1A-4A3F-9FDA-B261123995F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A37B0605-2BCF-43CF-BF6E-3EE7EA68ABB7}">
      <dgm:prSet phldrT="[Text]"/>
      <dgm:spPr/>
      <dgm:t>
        <a:bodyPr/>
        <a:lstStyle/>
        <a:p>
          <a:r>
            <a:rPr lang="en-US" dirty="0" smtClean="0"/>
            <a:t>The Capital gave reasons to move or travel to Raleigh </a:t>
          </a:r>
          <a:endParaRPr lang="en-US" dirty="0"/>
        </a:p>
      </dgm:t>
    </dgm:pt>
    <dgm:pt modelId="{C00FE2D7-4C7C-4468-9774-423D83D2B7BC}" type="parTrans" cxnId="{A1406021-123E-4546-9788-B789098A124A}">
      <dgm:prSet/>
      <dgm:spPr/>
      <dgm:t>
        <a:bodyPr/>
        <a:lstStyle/>
        <a:p>
          <a:endParaRPr lang="en-US"/>
        </a:p>
      </dgm:t>
    </dgm:pt>
    <dgm:pt modelId="{768FB436-2EAA-424F-8381-31C9DC745CFC}" type="sibTrans" cxnId="{A1406021-123E-4546-9788-B789098A124A}">
      <dgm:prSet/>
      <dgm:spPr/>
      <dgm:t>
        <a:bodyPr/>
        <a:lstStyle/>
        <a:p>
          <a:endParaRPr lang="en-US"/>
        </a:p>
      </dgm:t>
    </dgm:pt>
    <dgm:pt modelId="{354A4A7B-19FC-4185-816A-FA3FCFAD960B}">
      <dgm:prSet phldrT="[Text]"/>
      <dgm:spPr/>
      <dgm:t>
        <a:bodyPr/>
        <a:lstStyle/>
        <a:p>
          <a:r>
            <a:rPr lang="en-US" dirty="0" smtClean="0"/>
            <a:t>Businesses opened to provide for needs of people</a:t>
          </a:r>
          <a:endParaRPr lang="en-US" dirty="0"/>
        </a:p>
      </dgm:t>
    </dgm:pt>
    <dgm:pt modelId="{02BFE2F7-A1FD-4954-9CF8-54F4FAFCCB17}" type="parTrans" cxnId="{43FD1B31-AEBD-4394-A944-7772351C4977}">
      <dgm:prSet/>
      <dgm:spPr/>
      <dgm:t>
        <a:bodyPr/>
        <a:lstStyle/>
        <a:p>
          <a:endParaRPr lang="en-US"/>
        </a:p>
      </dgm:t>
    </dgm:pt>
    <dgm:pt modelId="{EC1B096A-8070-47F4-8E7B-4588C89DE0B2}" type="sibTrans" cxnId="{43FD1B31-AEBD-4394-A944-7772351C4977}">
      <dgm:prSet/>
      <dgm:spPr/>
      <dgm:t>
        <a:bodyPr/>
        <a:lstStyle/>
        <a:p>
          <a:endParaRPr lang="en-US"/>
        </a:p>
      </dgm:t>
    </dgm:pt>
    <dgm:pt modelId="{9715D7BC-8A92-485E-B529-86A8C2A6926E}" type="pres">
      <dgm:prSet presAssocID="{F98587F6-8B1A-4A3F-9FDA-B261123995FF}" presName="Name0" presStyleCnt="0">
        <dgm:presLayoutVars>
          <dgm:dir/>
          <dgm:resizeHandles val="exact"/>
        </dgm:presLayoutVars>
      </dgm:prSet>
      <dgm:spPr/>
    </dgm:pt>
    <dgm:pt modelId="{EAAEF028-53D5-42AC-88AF-117CFBADAEB1}" type="pres">
      <dgm:prSet presAssocID="{A37B0605-2BCF-43CF-BF6E-3EE7EA68ABB7}" presName="node" presStyleLbl="node1" presStyleIdx="0" presStyleCnt="2">
        <dgm:presLayoutVars>
          <dgm:bulletEnabled val="1"/>
        </dgm:presLayoutVars>
      </dgm:prSet>
      <dgm:spPr/>
      <dgm:t>
        <a:bodyPr/>
        <a:lstStyle/>
        <a:p>
          <a:endParaRPr lang="en-US"/>
        </a:p>
      </dgm:t>
    </dgm:pt>
    <dgm:pt modelId="{17C342A3-95A9-47CF-BE0A-FDEC24C550F6}" type="pres">
      <dgm:prSet presAssocID="{768FB436-2EAA-424F-8381-31C9DC745CFC}" presName="sibTrans" presStyleCnt="0"/>
      <dgm:spPr/>
    </dgm:pt>
    <dgm:pt modelId="{3794D124-30D5-481D-887A-0D8F7A5BBC9C}" type="pres">
      <dgm:prSet presAssocID="{354A4A7B-19FC-4185-816A-FA3FCFAD960B}" presName="node" presStyleLbl="node1" presStyleIdx="1" presStyleCnt="2">
        <dgm:presLayoutVars>
          <dgm:bulletEnabled val="1"/>
        </dgm:presLayoutVars>
      </dgm:prSet>
      <dgm:spPr/>
      <dgm:t>
        <a:bodyPr/>
        <a:lstStyle/>
        <a:p>
          <a:endParaRPr lang="en-US"/>
        </a:p>
      </dgm:t>
    </dgm:pt>
  </dgm:ptLst>
  <dgm:cxnLst>
    <dgm:cxn modelId="{A1406021-123E-4546-9788-B789098A124A}" srcId="{F98587F6-8B1A-4A3F-9FDA-B261123995FF}" destId="{A37B0605-2BCF-43CF-BF6E-3EE7EA68ABB7}" srcOrd="0" destOrd="0" parTransId="{C00FE2D7-4C7C-4468-9774-423D83D2B7BC}" sibTransId="{768FB436-2EAA-424F-8381-31C9DC745CFC}"/>
    <dgm:cxn modelId="{E830638C-8C75-4D60-92A6-98E647A25FDD}" type="presOf" srcId="{F98587F6-8B1A-4A3F-9FDA-B261123995FF}" destId="{9715D7BC-8A92-485E-B529-86A8C2A6926E}" srcOrd="0" destOrd="0" presId="urn:microsoft.com/office/officeart/2005/8/layout/hList6"/>
    <dgm:cxn modelId="{43FD1B31-AEBD-4394-A944-7772351C4977}" srcId="{F98587F6-8B1A-4A3F-9FDA-B261123995FF}" destId="{354A4A7B-19FC-4185-816A-FA3FCFAD960B}" srcOrd="1" destOrd="0" parTransId="{02BFE2F7-A1FD-4954-9CF8-54F4FAFCCB17}" sibTransId="{EC1B096A-8070-47F4-8E7B-4588C89DE0B2}"/>
    <dgm:cxn modelId="{B061F0F3-929C-4FB3-A8DE-5479DD33F567}" type="presOf" srcId="{354A4A7B-19FC-4185-816A-FA3FCFAD960B}" destId="{3794D124-30D5-481D-887A-0D8F7A5BBC9C}" srcOrd="0" destOrd="0" presId="urn:microsoft.com/office/officeart/2005/8/layout/hList6"/>
    <dgm:cxn modelId="{14474A14-568B-493F-952C-9444D1801F64}" type="presOf" srcId="{A37B0605-2BCF-43CF-BF6E-3EE7EA68ABB7}" destId="{EAAEF028-53D5-42AC-88AF-117CFBADAEB1}" srcOrd="0" destOrd="0" presId="urn:microsoft.com/office/officeart/2005/8/layout/hList6"/>
    <dgm:cxn modelId="{28357094-DFC1-45BC-9F4E-7AB8BA652E9A}" type="presParOf" srcId="{9715D7BC-8A92-485E-B529-86A8C2A6926E}" destId="{EAAEF028-53D5-42AC-88AF-117CFBADAEB1}" srcOrd="0" destOrd="0" presId="urn:microsoft.com/office/officeart/2005/8/layout/hList6"/>
    <dgm:cxn modelId="{4ACA38B0-3A6E-46D0-B50E-A40D47944A45}" type="presParOf" srcId="{9715D7BC-8A92-485E-B529-86A8C2A6926E}" destId="{17C342A3-95A9-47CF-BE0A-FDEC24C550F6}" srcOrd="1" destOrd="0" presId="urn:microsoft.com/office/officeart/2005/8/layout/hList6"/>
    <dgm:cxn modelId="{58A385D8-5F2B-43D4-8545-7F50A3E35759}" type="presParOf" srcId="{9715D7BC-8A92-485E-B529-86A8C2A6926E}" destId="{3794D124-30D5-481D-887A-0D8F7A5BBC9C}"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AEF028-53D5-42AC-88AF-117CFBADAEB1}">
      <dsp:nvSpPr>
        <dsp:cNvPr id="0" name=""/>
        <dsp:cNvSpPr/>
      </dsp:nvSpPr>
      <dsp:spPr>
        <a:xfrm rot="16200000">
          <a:off x="-561503" y="564554"/>
          <a:ext cx="4064000" cy="293489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0" tIns="0" rIns="214157" bIns="0" numCol="1" spcCol="1270" anchor="ctr" anchorCtr="0">
          <a:noAutofit/>
        </a:bodyPr>
        <a:lstStyle/>
        <a:p>
          <a:pPr lvl="0" algn="ctr" defTabSz="1511300">
            <a:lnSpc>
              <a:spcPct val="90000"/>
            </a:lnSpc>
            <a:spcBef>
              <a:spcPct val="0"/>
            </a:spcBef>
            <a:spcAft>
              <a:spcPct val="35000"/>
            </a:spcAft>
          </a:pPr>
          <a:r>
            <a:rPr lang="en-US" sz="3400" kern="1200" dirty="0" smtClean="0"/>
            <a:t>The Capital gave reasons to move or travel to Raleigh </a:t>
          </a:r>
          <a:endParaRPr lang="en-US" sz="3400" kern="1200" dirty="0"/>
        </a:p>
      </dsp:txBody>
      <dsp:txXfrm rot="16200000">
        <a:off x="-561503" y="564554"/>
        <a:ext cx="4064000" cy="2934890"/>
      </dsp:txXfrm>
    </dsp:sp>
    <dsp:sp modelId="{3794D124-30D5-481D-887A-0D8F7A5BBC9C}">
      <dsp:nvSpPr>
        <dsp:cNvPr id="0" name=""/>
        <dsp:cNvSpPr/>
      </dsp:nvSpPr>
      <dsp:spPr>
        <a:xfrm rot="16200000">
          <a:off x="2593503" y="564554"/>
          <a:ext cx="4064000" cy="293489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0" tIns="0" rIns="214157" bIns="0" numCol="1" spcCol="1270" anchor="ctr" anchorCtr="0">
          <a:noAutofit/>
        </a:bodyPr>
        <a:lstStyle/>
        <a:p>
          <a:pPr lvl="0" algn="ctr" defTabSz="1511300">
            <a:lnSpc>
              <a:spcPct val="90000"/>
            </a:lnSpc>
            <a:spcBef>
              <a:spcPct val="0"/>
            </a:spcBef>
            <a:spcAft>
              <a:spcPct val="35000"/>
            </a:spcAft>
          </a:pPr>
          <a:r>
            <a:rPr lang="en-US" sz="3400" kern="1200" dirty="0" smtClean="0"/>
            <a:t>Businesses opened to provide for needs of people</a:t>
          </a:r>
          <a:endParaRPr lang="en-US" sz="3400" kern="1200" dirty="0"/>
        </a:p>
      </dsp:txBody>
      <dsp:txXfrm rot="16200000">
        <a:off x="2593503" y="564554"/>
        <a:ext cx="4064000" cy="293489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37B426-ACB4-46DC-9EAF-D1C612D95C30}"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2F4C-EE3B-489A-AAF2-CB9FA4B89E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7B426-ACB4-46DC-9EAF-D1C612D95C30}"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2F4C-EE3B-489A-AAF2-CB9FA4B89E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7B426-ACB4-46DC-9EAF-D1C612D95C30}"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2F4C-EE3B-489A-AAF2-CB9FA4B89E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7B426-ACB4-46DC-9EAF-D1C612D95C30}"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2F4C-EE3B-489A-AAF2-CB9FA4B89E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37B426-ACB4-46DC-9EAF-D1C612D95C30}" type="datetimeFigureOut">
              <a:rPr lang="en-US" smtClean="0"/>
              <a:pPr/>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2F4C-EE3B-489A-AAF2-CB9FA4B89E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37B426-ACB4-46DC-9EAF-D1C612D95C30}" type="datetimeFigureOut">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22F4C-EE3B-489A-AAF2-CB9FA4B89E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37B426-ACB4-46DC-9EAF-D1C612D95C30}" type="datetimeFigureOut">
              <a:rPr lang="en-US" smtClean="0"/>
              <a:pPr/>
              <a:t>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22F4C-EE3B-489A-AAF2-CB9FA4B89E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37B426-ACB4-46DC-9EAF-D1C612D95C30}" type="datetimeFigureOut">
              <a:rPr lang="en-US" smtClean="0"/>
              <a:pPr/>
              <a:t>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22F4C-EE3B-489A-AAF2-CB9FA4B89E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7B426-ACB4-46DC-9EAF-D1C612D95C30}" type="datetimeFigureOut">
              <a:rPr lang="en-US" smtClean="0"/>
              <a:pPr/>
              <a:t>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22F4C-EE3B-489A-AAF2-CB9FA4B89E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7B426-ACB4-46DC-9EAF-D1C612D95C30}" type="datetimeFigureOut">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22F4C-EE3B-489A-AAF2-CB9FA4B89E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7B426-ACB4-46DC-9EAF-D1C612D95C30}" type="datetimeFigureOut">
              <a:rPr lang="en-US" smtClean="0"/>
              <a:pPr/>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22F4C-EE3B-489A-AAF2-CB9FA4B89E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7B426-ACB4-46DC-9EAF-D1C612D95C30}" type="datetimeFigureOut">
              <a:rPr lang="en-US" smtClean="0"/>
              <a:pPr/>
              <a:t>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22F4C-EE3B-489A-AAF2-CB9FA4B89E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learnnc.org/lp/media/uploads/2008/09/1587372181_f28f64a9c2_o.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upload.wikimedia.org/wikipedia/commons/7/76/Fayetteville_Street_Raleigh_1910.jpg" TargetMode="External"/><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dirty="0" smtClean="0"/>
              <a:t>How did moving the capital to Raleigh change Wake County?</a:t>
            </a:r>
            <a:endParaRPr lang="en-US" dirty="0"/>
          </a:p>
        </p:txBody>
      </p:sp>
      <p:pic>
        <p:nvPicPr>
          <p:cNvPr id="12292" name="Picture 4" descr="Here’s a look at the old capitol, complete with an ox cart in front, from sometime in the early 1880s. "/>
          <p:cNvPicPr>
            <a:picLocks noChangeAspect="1" noChangeArrowheads="1"/>
          </p:cNvPicPr>
          <p:nvPr/>
        </p:nvPicPr>
        <p:blipFill>
          <a:blip r:embed="rId2" cstate="print"/>
          <a:srcRect/>
          <a:stretch>
            <a:fillRect/>
          </a:stretch>
        </p:blipFill>
        <p:spPr bwMode="auto">
          <a:xfrm>
            <a:off x="2514600" y="1905000"/>
            <a:ext cx="4419600" cy="442912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Summary </a:t>
            </a:r>
            <a:endParaRPr lang="en-US" dirty="0"/>
          </a:p>
        </p:txBody>
      </p:sp>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6126162"/>
          </a:xfrm>
        </p:spPr>
        <p:txBody>
          <a:bodyPr>
            <a:normAutofit fontScale="90000"/>
          </a:bodyPr>
          <a:lstStyle/>
          <a:p>
            <a:pPr algn="l"/>
            <a:r>
              <a:rPr lang="en-US" u="sng" dirty="0" smtClean="0"/>
              <a:t>Standards</a:t>
            </a:r>
            <a:r>
              <a:rPr lang="en-US" dirty="0" smtClean="0"/>
              <a:t/>
            </a:r>
            <a:br>
              <a:rPr lang="en-US" dirty="0" smtClean="0"/>
            </a:br>
            <a:r>
              <a:rPr lang="en-US" dirty="0" smtClean="0"/>
              <a:t>*3.H1.1 Explain key historical events that occurred in the local community and regions over time.</a:t>
            </a:r>
            <a:br>
              <a:rPr lang="en-US" dirty="0" smtClean="0"/>
            </a:br>
            <a:r>
              <a:rPr lang="en-US" dirty="0" smtClean="0"/>
              <a:t/>
            </a:r>
            <a:br>
              <a:rPr lang="en-US" dirty="0" smtClean="0"/>
            </a:br>
            <a:r>
              <a:rPr lang="en-US" dirty="0" smtClean="0"/>
              <a:t>*3H1.2 Analyze the impact of contribution made by diverse historical figures in local communities and regions over time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Raleigh in 1872</a:t>
            </a:r>
            <a:endParaRPr lang="en-US" dirty="0"/>
          </a:p>
        </p:txBody>
      </p:sp>
      <p:pic>
        <p:nvPicPr>
          <p:cNvPr id="15362" name="Picture 2" descr="http://www.nps.gov/nr/travel/raleigh/BUILDINGS/Raleigh1872_BIG.jpg"/>
          <p:cNvPicPr>
            <a:picLocks noChangeAspect="1" noChangeArrowheads="1"/>
          </p:cNvPicPr>
          <p:nvPr/>
        </p:nvPicPr>
        <p:blipFill>
          <a:blip r:embed="rId2" cstate="print"/>
          <a:srcRect/>
          <a:stretch>
            <a:fillRect/>
          </a:stretch>
        </p:blipFill>
        <p:spPr bwMode="auto">
          <a:xfrm>
            <a:off x="1219200" y="1295400"/>
            <a:ext cx="6705600" cy="512138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Tryon Place</a:t>
            </a:r>
            <a:endParaRPr lang="en-US" dirty="0"/>
          </a:p>
        </p:txBody>
      </p:sp>
      <p:pic>
        <p:nvPicPr>
          <p:cNvPr id="17410" name="Picture 2" descr="http://www.learnnc.org/lp/media/uploads/2008/09/235386655_6325ae4ae7_b.jpg"/>
          <p:cNvPicPr>
            <a:picLocks noChangeAspect="1" noChangeArrowheads="1"/>
          </p:cNvPicPr>
          <p:nvPr/>
        </p:nvPicPr>
        <p:blipFill>
          <a:blip r:embed="rId2" cstate="print"/>
          <a:srcRect/>
          <a:stretch>
            <a:fillRect/>
          </a:stretch>
        </p:blipFill>
        <p:spPr bwMode="auto">
          <a:xfrm>
            <a:off x="1066800" y="1447726"/>
            <a:ext cx="6716719" cy="447999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1776</a:t>
            </a:r>
            <a:endParaRPr lang="en-US" dirty="0"/>
          </a:p>
        </p:txBody>
      </p:sp>
      <p:sp>
        <p:nvSpPr>
          <p:cNvPr id="5" name="Content Placeholder 4"/>
          <p:cNvSpPr>
            <a:spLocks noGrp="1"/>
          </p:cNvSpPr>
          <p:nvPr>
            <p:ph idx="1"/>
          </p:nvPr>
        </p:nvSpPr>
        <p:spPr/>
        <p:txBody>
          <a:bodyPr/>
          <a:lstStyle/>
          <a:p>
            <a:pPr>
              <a:buNone/>
            </a:pPr>
            <a:r>
              <a:rPr lang="en-US" dirty="0" smtClean="0"/>
              <a:t>New Bern </a:t>
            </a:r>
            <a:r>
              <a:rPr lang="en-US" dirty="0" smtClean="0"/>
              <a:t>s</a:t>
            </a:r>
            <a:r>
              <a:rPr lang="en-US" dirty="0" smtClean="0"/>
              <a:t>erved as the colony’s seat of government and Tryon Palace was constructed to serve as the Governor’s residence. However during the Revolution the palace was though to be part of the royal government so legislature voted to move it.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914400"/>
            <a:ext cx="7239000" cy="369332"/>
          </a:xfrm>
          <a:prstGeom prst="rect">
            <a:avLst/>
          </a:prstGeom>
          <a:noFill/>
        </p:spPr>
        <p:txBody>
          <a:bodyPr wrap="square" rtlCol="0">
            <a:spAutoFit/>
          </a:bodyPr>
          <a:lstStyle/>
          <a:p>
            <a:pPr algn="ctr"/>
            <a:r>
              <a:rPr lang="en-US" b="1" dirty="0" smtClean="0"/>
              <a:t>A Capital in the “Wilderness</a:t>
            </a:r>
            <a:r>
              <a:rPr lang="en-US" b="1" dirty="0" smtClean="0"/>
              <a:t>” – there was nothing here then</a:t>
            </a:r>
            <a:endParaRPr lang="en-US" dirty="0"/>
          </a:p>
        </p:txBody>
      </p:sp>
      <p:pic>
        <p:nvPicPr>
          <p:cNvPr id="16392" name="Picture 8" descr="http://www.learnnc.org/lp/media/uploads/2008/09/raleighplan1792.jpg"/>
          <p:cNvPicPr>
            <a:picLocks noChangeAspect="1" noChangeArrowheads="1"/>
          </p:cNvPicPr>
          <p:nvPr/>
        </p:nvPicPr>
        <p:blipFill>
          <a:blip r:embed="rId2" cstate="print"/>
          <a:srcRect/>
          <a:stretch>
            <a:fillRect/>
          </a:stretch>
        </p:blipFill>
        <p:spPr bwMode="auto">
          <a:xfrm>
            <a:off x="890625" y="1447800"/>
            <a:ext cx="6213043" cy="3733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10600" cy="2544762"/>
          </a:xfrm>
        </p:spPr>
        <p:txBody>
          <a:bodyPr>
            <a:normAutofit fontScale="90000"/>
          </a:bodyPr>
          <a:lstStyle/>
          <a:p>
            <a:r>
              <a:rPr lang="en-US" dirty="0" smtClean="0"/>
              <a:t>Joel </a:t>
            </a:r>
            <a:r>
              <a:rPr lang="en-US" dirty="0" smtClean="0"/>
              <a:t>Lane- </a:t>
            </a:r>
            <a:r>
              <a:rPr lang="en-US" sz="3600" dirty="0" smtClean="0"/>
              <a:t>He is considered the “Father of Raleigh”.  He was a planter and state senator from whom that the land for the capital was bought. He had twelve children.  His house was built in 1769 and hosted many trav</a:t>
            </a:r>
            <a:r>
              <a:rPr lang="en-US" sz="3600" dirty="0" smtClean="0"/>
              <a:t>elers.</a:t>
            </a:r>
            <a:endParaRPr lang="en-US" sz="3600" dirty="0"/>
          </a:p>
        </p:txBody>
      </p:sp>
      <p:pic>
        <p:nvPicPr>
          <p:cNvPr id="18434" name="Picture 2" descr="Joel Lane House">
            <a:hlinkClick r:id="rId2"/>
          </p:cNvPr>
          <p:cNvPicPr>
            <a:picLocks noChangeAspect="1" noChangeArrowheads="1"/>
          </p:cNvPicPr>
          <p:nvPr/>
        </p:nvPicPr>
        <p:blipFill>
          <a:blip r:embed="rId3" cstate="print"/>
          <a:srcRect/>
          <a:stretch>
            <a:fillRect/>
          </a:stretch>
        </p:blipFill>
        <p:spPr bwMode="auto">
          <a:xfrm>
            <a:off x="2895600" y="2895600"/>
            <a:ext cx="5603737" cy="365363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3154362"/>
          </a:xfrm>
        </p:spPr>
        <p:txBody>
          <a:bodyPr>
            <a:normAutofit fontScale="90000"/>
          </a:bodyPr>
          <a:lstStyle/>
          <a:p>
            <a:r>
              <a:rPr lang="en-US" dirty="0" smtClean="0"/>
              <a:t>John Lawson- help found Bath and New </a:t>
            </a:r>
            <a:r>
              <a:rPr lang="en-US" dirty="0" smtClean="0"/>
              <a:t>Bern. He was famous for being the first to move west of the coast.</a:t>
            </a:r>
            <a:endParaRPr lang="en-US" dirty="0"/>
          </a:p>
        </p:txBody>
      </p:sp>
      <p:pic>
        <p:nvPicPr>
          <p:cNvPr id="20484" name="Picture 4" descr="http://www.new-bern.nc.us/images/LawsonJournal.jpg"/>
          <p:cNvPicPr>
            <a:picLocks noChangeAspect="1" noChangeArrowheads="1"/>
          </p:cNvPicPr>
          <p:nvPr/>
        </p:nvPicPr>
        <p:blipFill>
          <a:blip r:embed="rId2" cstate="print"/>
          <a:srcRect/>
          <a:stretch>
            <a:fillRect/>
          </a:stretch>
        </p:blipFill>
        <p:spPr bwMode="auto">
          <a:xfrm>
            <a:off x="5562600" y="1447800"/>
            <a:ext cx="3286125" cy="510796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Fayetteville Street in Raleigh 1910 to 2014</a:t>
            </a:r>
            <a:endParaRPr lang="en-US" dirty="0"/>
          </a:p>
        </p:txBody>
      </p:sp>
      <p:pic>
        <p:nvPicPr>
          <p:cNvPr id="10242" name="Picture 2" descr="File:Fayetteville Street Raleigh 1910.jpg">
            <a:hlinkClick r:id="rId2"/>
          </p:cNvPr>
          <p:cNvPicPr>
            <a:picLocks noChangeAspect="1" noChangeArrowheads="1"/>
          </p:cNvPicPr>
          <p:nvPr/>
        </p:nvPicPr>
        <p:blipFill>
          <a:blip r:embed="rId3" cstate="print"/>
          <a:srcRect/>
          <a:stretch>
            <a:fillRect/>
          </a:stretch>
        </p:blipFill>
        <p:spPr bwMode="auto">
          <a:xfrm>
            <a:off x="228600" y="1600200"/>
            <a:ext cx="4762500" cy="3838576"/>
          </a:xfrm>
          <a:prstGeom prst="rect">
            <a:avLst/>
          </a:prstGeom>
          <a:noFill/>
        </p:spPr>
      </p:pic>
      <p:pic>
        <p:nvPicPr>
          <p:cNvPr id="10244" name="Picture 4" descr="Fayetteville Street Christmas"/>
          <p:cNvPicPr>
            <a:picLocks noChangeAspect="1" noChangeArrowheads="1"/>
          </p:cNvPicPr>
          <p:nvPr/>
        </p:nvPicPr>
        <p:blipFill>
          <a:blip r:embed="rId4" cstate="print"/>
          <a:srcRect/>
          <a:stretch>
            <a:fillRect/>
          </a:stretch>
        </p:blipFill>
        <p:spPr bwMode="auto">
          <a:xfrm>
            <a:off x="5181600" y="2133600"/>
            <a:ext cx="3810000" cy="44958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173</Words>
  <Application>Microsoft Office PowerPoint</Application>
  <PresentationFormat>On-screen Show (4:3)</PresentationFormat>
  <Paragraphs>14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How did moving the capital to Raleigh change Wake County?</vt:lpstr>
      <vt:lpstr>Standards *3.H1.1 Explain key historical events that occurred in the local community and regions over time.  *3H1.2 Analyze the impact of contribution made by diverse historical figures in local communities and regions over time</vt:lpstr>
      <vt:lpstr>Raleigh in 1872</vt:lpstr>
      <vt:lpstr>Tryon Place</vt:lpstr>
      <vt:lpstr>1776</vt:lpstr>
      <vt:lpstr>Slide 6</vt:lpstr>
      <vt:lpstr>Joel Lane- He is considered the “Father of Raleigh”.  He was a planter and state senator from whom that the land for the capital was bought. He had twelve children.  His house was built in 1769 and hosted many travelers.</vt:lpstr>
      <vt:lpstr>John Lawson- help found Bath and New Bern. He was famous for being the first to move west of the coast.</vt:lpstr>
      <vt:lpstr>Fayetteville Street in Raleigh 1910 to 2014</vt:lpstr>
      <vt:lpstr>What did you learn?</vt:lpstr>
      <vt:lpstr>Summary </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mboisvert</dc:creator>
  <cp:lastModifiedBy>mboisvert</cp:lastModifiedBy>
  <cp:revision>14</cp:revision>
  <dcterms:created xsi:type="dcterms:W3CDTF">2014-01-07T20:25:02Z</dcterms:created>
  <dcterms:modified xsi:type="dcterms:W3CDTF">2014-01-08T15:51:07Z</dcterms:modified>
</cp:coreProperties>
</file>